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DBA404-B7C9-4EA4-8A14-5025DE88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9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311785-0514-4D9C-802C-2352E1C4D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08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26DAC-5DA4-4E38-A512-4B842EFA0EDA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1 - 10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62B2C-181F-4D35-9627-20D83959F109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1 - 20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F56AF-FFC6-4C0A-96D5-4515A530AAA2}" type="slidenum">
              <a:rPr lang="en-US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FFBE-F40D-44CD-BC25-6F84F16AA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B71DE-E0ED-4370-BFD6-CCA15A79D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547-384E-483A-98B1-BE1C061C7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07F9-71B3-46AF-877D-56B4CD95E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E14EF-1E1C-4748-8C4A-6368AD03B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C3BB-397D-4ADA-9A33-EE70BBB5D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925E-B24E-4C54-B1FB-2FE1F6B8F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421AD-AF3E-4FF8-988D-344226415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F6D5-9F43-47D4-B563-86AFEE724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D2EFB-7991-4B68-89F4-8F80A259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1EF82-07D4-44DF-A634-7B12D7E8D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19E88F-85BC-498D-AC99-DDB4CF96F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5.xml"/><Relationship Id="rId26" Type="http://schemas.openxmlformats.org/officeDocument/2006/relationships/slide" Target="slide21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22.xml"/><Relationship Id="rId12" Type="http://schemas.openxmlformats.org/officeDocument/2006/relationships/slide" Target="slide23.xml"/><Relationship Id="rId17" Type="http://schemas.openxmlformats.org/officeDocument/2006/relationships/slide" Target="slide24.xml"/><Relationship Id="rId25" Type="http://schemas.openxmlformats.org/officeDocument/2006/relationships/slide" Target="slide16.xml"/><Relationship Id="rId2" Type="http://schemas.openxmlformats.org/officeDocument/2006/relationships/image" Target="../media/image1.gif"/><Relationship Id="rId16" Type="http://schemas.openxmlformats.org/officeDocument/2006/relationships/slide" Target="slide19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18.xml"/><Relationship Id="rId24" Type="http://schemas.openxmlformats.org/officeDocument/2006/relationships/slide" Target="slide11.xml"/><Relationship Id="rId5" Type="http://schemas.openxmlformats.org/officeDocument/2006/relationships/slide" Target="slide12.xml"/><Relationship Id="rId15" Type="http://schemas.openxmlformats.org/officeDocument/2006/relationships/slide" Target="slide14.xml"/><Relationship Id="rId23" Type="http://schemas.openxmlformats.org/officeDocument/2006/relationships/slide" Target="slide6.xml"/><Relationship Id="rId28" Type="http://schemas.openxmlformats.org/officeDocument/2006/relationships/image" Target="../media/image2.png"/><Relationship Id="rId10" Type="http://schemas.openxmlformats.org/officeDocument/2006/relationships/slide" Target="slide13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5.xml"/><Relationship Id="rId27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0" descr="mels_question_md_blk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95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219200" y="38937"/>
            <a:ext cx="59436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CELL RESPIRATION 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</a:rPr>
              <a:t>Jeopardy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2207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64221"/>
              </p:ext>
            </p:extLst>
          </p:nvPr>
        </p:nvGraphicFramePr>
        <p:xfrm>
          <a:off x="457200" y="1589723"/>
          <a:ext cx="8382000" cy="518191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7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96" name="Picture 162" descr="ReverseLogo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620000" y="304800"/>
            <a:ext cx="15240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59667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step needed an intracellular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Membrane?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126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 flipH="1">
            <a:off x="2971800" y="3886200"/>
            <a:ext cx="3154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Oxidative phosphorylation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076325" y="1666964"/>
            <a:ext cx="68788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the primary role of oxygen?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229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2590800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Act as the final electron acceptor, then join with  H to make water.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70711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Where are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th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proteins of the electron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Transport chain located?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331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57400" y="3505200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Inner mitochondrial membrane (cristae)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735329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stage harvests the most chemical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Energy?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433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24200" y="3429000"/>
            <a:ext cx="434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FF00"/>
                </a:solidFill>
                <a:latin typeface="+mn-lt"/>
              </a:rPr>
              <a:t>Chemiosmotic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 oxidative phosphorylation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520753" y="1752599"/>
            <a:ext cx="52501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stage releases CO2?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536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81400" y="3429000"/>
            <a:ext cx="259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Citric Acid Cycle or Krebs (also shuttle step)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08371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Where does acetyl CoA form?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(careful, diagram is misleading)</a:t>
            </a:r>
          </a:p>
        </p:txBody>
      </p:sp>
      <p:pic>
        <p:nvPicPr>
          <p:cNvPr id="1638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76550" y="4191000"/>
            <a:ext cx="3371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Mitochondrial matrix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114425" y="1152435"/>
            <a:ext cx="59041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produced in glycolysis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(besides ATP and NADH)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741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hlinkClick r:id="" action="ppaction://hlinkshowjump?jump=firstslide"/>
          </p:cNvPr>
          <p:cNvSpPr txBox="1"/>
          <p:nvPr/>
        </p:nvSpPr>
        <p:spPr>
          <a:xfrm>
            <a:off x="3048000" y="32766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Pyruvate (or pyruvic acid)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36576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4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10668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jSubr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95400"/>
            <a:ext cx="685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Substrate level phosphorylation accounts for how many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Total ATP? (be careful!)</a:t>
            </a:r>
            <a:endParaRPr lang="en-US" sz="3600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483358" y="1447800"/>
            <a:ext cx="84433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process occurs regardless of whether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Oxygen is present or not?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945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90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glycolysis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676400" y="1752600"/>
            <a:ext cx="70916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has more chemical energy…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NAD+ or NADH?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48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19400" y="40386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NADH…(it has the electrons!)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44418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released in the citric acid cycle? (besides electron carriers)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5" name="Picture 6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27225" y="44196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CO2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4040886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Electrons from NADH &amp; FADH2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2971800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What comes over from </a:t>
            </a:r>
            <a:r>
              <a:rPr lang="en-US" sz="3200" dirty="0" err="1" smtClean="0">
                <a:solidFill>
                  <a:schemeClr val="bg1"/>
                </a:solidFill>
                <a:latin typeface="+mj-lt"/>
              </a:rPr>
              <a:t>Kreb’s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to start the electron transport chain?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441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Oxidative phosphorylation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1371600"/>
            <a:ext cx="48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What type of ATP production is used in the last step of cellular respiration?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77104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oxygen reduced to after it receives electrons from the transport chain?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355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657600" y="40386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water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28766" y="838200"/>
            <a:ext cx="881523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the term for the diffusion of H+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d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ue to an electrochemical gradient established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y them being pumped across the membrane?</a:t>
            </a:r>
          </a:p>
        </p:txBody>
      </p:sp>
      <p:pic>
        <p:nvPicPr>
          <p:cNvPr id="2457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3124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chemiosmosis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6736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determines if pyruvate enters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t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he mitochondrion?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560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29000" y="35814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Presence of Oxygen</a:t>
            </a:r>
            <a:endParaRPr lang="en-US" sz="3600" baseline="300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1447800"/>
            <a:ext cx="48466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To follow the energy in the cell, you must follow the ______________!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0" y="35052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electrons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1145927" y="609600"/>
            <a:ext cx="67577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Write the overall balanced equation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For cellular respiration.</a:t>
            </a:r>
          </a:p>
        </p:txBody>
      </p:sp>
      <p:pic>
        <p:nvPicPr>
          <p:cNvPr id="2765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86000"/>
            <a:ext cx="6324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51973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electron carriers are used in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Krebs?</a:t>
            </a:r>
          </a:p>
        </p:txBody>
      </p:sp>
      <p:pic>
        <p:nvPicPr>
          <p:cNvPr id="409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05000" y="34290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	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NADH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  and        FADH2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95133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another name for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Kreb’s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cycle?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512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28800" y="413385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+mn-lt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citric acid cycle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762000"/>
            <a:ext cx="6494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DAILY DOUBLE NAME GAME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3810000"/>
            <a:ext cx="388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Glucose-</a:t>
            </a:r>
          </a:p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Release energy from it and put into ATP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86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57800" y="533400"/>
            <a:ext cx="31813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What is this important molecule and what are we trying to do to </a:t>
            </a:r>
            <a:r>
              <a:rPr lang="en-US" sz="3200" dirty="0" err="1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it?</a:t>
            </a:r>
            <a:r>
              <a:rPr lang="en-US" sz="3200" dirty="0" err="1" smtClean="0">
                <a:latin typeface="+mn-lt"/>
              </a:rPr>
              <a:t>e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138309" y="990600"/>
            <a:ext cx="68531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2 molecules are joined in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the shuttle step to make acetyl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coA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717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36576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Pyruvate and </a:t>
            </a:r>
            <a:r>
              <a:rPr lang="en-US" sz="3600" dirty="0" err="1" smtClean="0">
                <a:solidFill>
                  <a:srgbClr val="FFFF00"/>
                </a:solidFill>
                <a:latin typeface="+mn-lt"/>
              </a:rPr>
              <a:t>coenzymeA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  ( CoA )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785812" y="762000"/>
            <a:ext cx="960099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electron carrier  used in glycolysis?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819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352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NADH only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995700" y="838200"/>
            <a:ext cx="62760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molecule starts glycolysis?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921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4600" y="3733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glucose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845616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In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chemiosmotic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oxidative phosphorylation,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the direct source of energy to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generate ATP?</a:t>
            </a:r>
          </a:p>
        </p:txBody>
      </p:sp>
      <p:pic>
        <p:nvPicPr>
          <p:cNvPr id="1024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19686" y="3659831"/>
            <a:ext cx="55880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Energy released from proton 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flow through ATP synthase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3333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430</Words>
  <Application>Microsoft Office PowerPoint</Application>
  <PresentationFormat>On-screen Show (4:3)</PresentationFormat>
  <Paragraphs>106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 Bigler</dc:creator>
  <cp:lastModifiedBy>User</cp:lastModifiedBy>
  <cp:revision>110</cp:revision>
  <dcterms:created xsi:type="dcterms:W3CDTF">2003-05-14T01:07:43Z</dcterms:created>
  <dcterms:modified xsi:type="dcterms:W3CDTF">2019-11-22T19:30:11Z</dcterms:modified>
</cp:coreProperties>
</file>